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viewProps" Target="viewProps.xml" /><Relationship Id="rId3" Type="http://schemas.openxmlformats.org/officeDocument/2006/relationships/slide" Target="slides/slide2.xml" /><Relationship Id="rId7" Type="http://schemas.openxmlformats.org/officeDocument/2006/relationships/slide" Target="slides/slide6.xml" /><Relationship Id="rId12" Type="http://schemas.openxmlformats.org/officeDocument/2006/relationships/presProps" Target="presProps.xml" /><Relationship Id="rId2" Type="http://schemas.openxmlformats.org/officeDocument/2006/relationships/slide" Target="slides/slide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tableStyles" Target="tableStyles.xml" /><Relationship Id="rId10" Type="http://schemas.openxmlformats.org/officeDocument/2006/relationships/slide" Target="slides/slide9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817112" y="1730403"/>
            <a:ext cx="5648623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212277" y="2470925"/>
            <a:ext cx="6511131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46783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46783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2380" y="-925"/>
            <a:ext cx="9146380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ight Triangle 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19399" y="1726737"/>
            <a:ext cx="5650992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216152" y="2468304"/>
            <a:ext cx="6510528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016" y="1097280"/>
            <a:ext cx="32004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9150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0016" y="1097280"/>
            <a:ext cx="32004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0016" y="1701848"/>
            <a:ext cx="32004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ight Triangle 17"/>
          <p:cNvSpPr/>
          <p:nvPr/>
        </p:nvSpPr>
        <p:spPr>
          <a:xfrm rot="5400000">
            <a:off x="433389" y="-433387"/>
            <a:ext cx="6858000" cy="7724778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784930" y="1576103"/>
            <a:ext cx="521208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9552" y="2618912"/>
            <a:ext cx="380777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297954" y="2253385"/>
            <a:ext cx="5794760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028825" y="0"/>
            <a:ext cx="7115175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9" name="Right Triangle 8"/>
          <p:cNvSpPr/>
          <p:nvPr/>
        </p:nvSpPr>
        <p:spPr>
          <a:xfrm>
            <a:off x="0" y="2647950"/>
            <a:ext cx="3571875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Freeform 9"/>
          <p:cNvSpPr/>
          <p:nvPr/>
        </p:nvSpPr>
        <p:spPr>
          <a:xfrm>
            <a:off x="0" y="5048250"/>
            <a:ext cx="3571875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671197" y="1717501"/>
            <a:ext cx="54864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143479" y="2180529"/>
            <a:ext cx="6096545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2382" y="5050633"/>
            <a:ext cx="3574257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-2380" y="5051292"/>
            <a:ext cx="9146380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100628"/>
            <a:ext cx="752094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01168" y="5870448"/>
            <a:ext cx="2176272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B8656261-295E-4E6F-90D0-41EE7ECF1B38}" type="datetimeFigureOut">
              <a:rPr lang="en-US" smtClean="0"/>
              <a:t>10/23/2021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7514" y="6285122"/>
            <a:ext cx="4724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1038" y="6170822"/>
            <a:ext cx="50292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fld id="{0D20333D-7B5F-4827-ABA7-822581B97A0C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 /><Relationship Id="rId2" Type="http://schemas.openxmlformats.org/officeDocument/2006/relationships/audio" Target="../media/media1.wav" /><Relationship Id="rId1" Type="http://schemas.microsoft.com/office/2007/relationships/media" Target="../media/media1.wav" /><Relationship Id="rId4" Type="http://schemas.openxmlformats.org/officeDocument/2006/relationships/image" Target="../media/image3.png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10.wav" /><Relationship Id="rId1" Type="http://schemas.microsoft.com/office/2007/relationships/media" Target="../media/media10.wav" /><Relationship Id="rId4" Type="http://schemas.openxmlformats.org/officeDocument/2006/relationships/image" Target="../media/image3.pn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2.wav" /><Relationship Id="rId1" Type="http://schemas.microsoft.com/office/2007/relationships/media" Target="../media/media2.wav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3.wav" /><Relationship Id="rId1" Type="http://schemas.microsoft.com/office/2007/relationships/media" Target="../media/media3.wav" /><Relationship Id="rId4" Type="http://schemas.openxmlformats.org/officeDocument/2006/relationships/image" Target="../media/image3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4.wav" /><Relationship Id="rId1" Type="http://schemas.microsoft.com/office/2007/relationships/media" Target="../media/media4.wav" /><Relationship Id="rId4" Type="http://schemas.openxmlformats.org/officeDocument/2006/relationships/image" Target="../media/image3.png" 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5.wav" /><Relationship Id="rId1" Type="http://schemas.microsoft.com/office/2007/relationships/media" Target="../media/media5.wav" /><Relationship Id="rId4" Type="http://schemas.openxmlformats.org/officeDocument/2006/relationships/image" Target="../media/image3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6.wav" /><Relationship Id="rId1" Type="http://schemas.microsoft.com/office/2007/relationships/media" Target="../media/media6.wav" /><Relationship Id="rId4" Type="http://schemas.openxmlformats.org/officeDocument/2006/relationships/image" Target="../media/image3.pn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7.wav" /><Relationship Id="rId1" Type="http://schemas.microsoft.com/office/2007/relationships/media" Target="../media/media7.wav" /><Relationship Id="rId4" Type="http://schemas.openxmlformats.org/officeDocument/2006/relationships/image" Target="../media/image3.png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8.wav" /><Relationship Id="rId1" Type="http://schemas.microsoft.com/office/2007/relationships/media" Target="../media/media8.wav" /><Relationship Id="rId4" Type="http://schemas.openxmlformats.org/officeDocument/2006/relationships/image" Target="../media/image3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audio" Target="../media/media9.wav" /><Relationship Id="rId1" Type="http://schemas.microsoft.com/office/2007/relationships/media" Target="../media/media9.wav" /><Relationship Id="rId4" Type="http://schemas.openxmlformats.org/officeDocument/2006/relationships/image" Target="../media/image3.pn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62000"/>
            <a:ext cx="7772400" cy="5410199"/>
          </a:xfrm>
        </p:spPr>
        <p:txBody>
          <a:bodyPr/>
          <a:lstStyle/>
          <a:p>
            <a:r>
              <a:rPr lang="en-US" sz="6000" b="1" dirty="0"/>
              <a:t>Uterine inversion</a:t>
            </a:r>
            <a:br>
              <a:rPr lang="en-US" dirty="0"/>
            </a:br>
            <a:r>
              <a:rPr lang="en-US" dirty="0"/>
              <a:t>presented by</a:t>
            </a:r>
            <a:br>
              <a:rPr lang="en-US" dirty="0"/>
            </a:br>
            <a:r>
              <a:rPr lang="en-US" sz="4400" b="1" dirty="0"/>
              <a:t>Dr. </a:t>
            </a:r>
            <a:r>
              <a:rPr lang="en-US" sz="4400" b="1" dirty="0" err="1"/>
              <a:t>Methal</a:t>
            </a:r>
            <a:r>
              <a:rPr lang="en-US" sz="4400" b="1" dirty="0"/>
              <a:t> A. </a:t>
            </a:r>
            <a:r>
              <a:rPr lang="en-US" sz="5400" b="1" dirty="0" err="1"/>
              <a:t>Alrubaie</a:t>
            </a:r>
            <a:br>
              <a:rPr lang="en-US" sz="5400" b="1" dirty="0"/>
            </a:br>
            <a:r>
              <a:rPr lang="en-US" b="1" dirty="0"/>
              <a:t>Assistant professor</a:t>
            </a:r>
            <a:br>
              <a:rPr lang="en-US" dirty="0"/>
            </a:br>
            <a:r>
              <a:rPr lang="en-US" sz="2800" dirty="0"/>
              <a:t>Department of Obstetric &amp;Gynecology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866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75"/>
    </mc:Choice>
    <mc:Fallback xmlns="">
      <p:transition spd="slow" advTm="111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3977640"/>
          </a:xfrm>
        </p:spPr>
        <p:txBody>
          <a:bodyPr/>
          <a:lstStyle/>
          <a:p>
            <a:pPr algn="ctr"/>
            <a:r>
              <a:rPr lang="en-US" sz="8800" i="1" dirty="0"/>
              <a:t>Thank you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58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64"/>
    </mc:Choice>
    <mc:Fallback xmlns="">
      <p:transition spd="slow" advTm="3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29640"/>
          </a:xfrm>
        </p:spPr>
        <p:txBody>
          <a:bodyPr/>
          <a:lstStyle/>
          <a:p>
            <a:r>
              <a:rPr lang="en-US" sz="3200" dirty="0"/>
              <a:t>Definition:</a:t>
            </a:r>
            <a:r>
              <a:rPr lang="en-US" dirty="0"/>
              <a:t>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2209800"/>
            <a:ext cx="7520940" cy="38862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The body of the uterus is turned inside outside either partially or completely.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24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13"/>
    </mc:Choice>
    <mc:Fallback xmlns="">
      <p:transition spd="slow" advTm="27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1234440"/>
          </a:xfrm>
        </p:spPr>
        <p:txBody>
          <a:bodyPr/>
          <a:lstStyle/>
          <a:p>
            <a:r>
              <a:rPr lang="en-US" sz="5400" dirty="0"/>
              <a:t>Types:-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295400"/>
            <a:ext cx="7520940" cy="5105400"/>
          </a:xfrm>
        </p:spPr>
        <p:txBody>
          <a:bodyPr>
            <a:normAutofit/>
          </a:bodyPr>
          <a:lstStyle/>
          <a:p>
            <a:r>
              <a:rPr lang="en-US" sz="4000" i="1" dirty="0"/>
              <a:t>1. Acute:- </a:t>
            </a:r>
            <a:r>
              <a:rPr lang="en-US" sz="4000" b="0" dirty="0"/>
              <a:t>It occur as complication of third stage of labor consequent to incomplete separation of placenta while pulling the cord. It presented as third stage neurogenic shock if incomplete type.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0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472"/>
    </mc:Choice>
    <mc:Fallback xmlns="">
      <p:transition spd="slow" advTm="49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777240"/>
          </a:xfrm>
        </p:spPr>
        <p:txBody>
          <a:bodyPr/>
          <a:lstStyle/>
          <a:p>
            <a:r>
              <a:rPr lang="en-US" sz="4000" dirty="0"/>
              <a:t>2. Chronic:-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371600"/>
            <a:ext cx="7520940" cy="4724400"/>
          </a:xfrm>
        </p:spPr>
        <p:txBody>
          <a:bodyPr>
            <a:normAutofit lnSpcReduction="10000"/>
          </a:bodyPr>
          <a:lstStyle/>
          <a:p>
            <a:r>
              <a:rPr lang="en-US" sz="2800" b="0" dirty="0"/>
              <a:t>It can be:-</a:t>
            </a:r>
          </a:p>
          <a:p>
            <a:pPr marL="742950" indent="-742950">
              <a:buAutoNum type="alphaUcPeriod"/>
            </a:pPr>
            <a:r>
              <a:rPr lang="en-US" sz="4000" dirty="0"/>
              <a:t>Puerperal:- </a:t>
            </a:r>
            <a:r>
              <a:rPr lang="en-US" sz="3600" dirty="0"/>
              <a:t>It is partial uterine inversion occur at time of delivery passed undiagnosed &amp; discovered weeks or months later. *Clinically presented as:-                  1. Profuse vaginal discharge or bleeding due to infection or ulceration of endometrium.      </a:t>
            </a:r>
          </a:p>
          <a:p>
            <a:pPr marL="742950" indent="-742950">
              <a:buAutoNum type="alphaUcPeriod"/>
            </a:pPr>
            <a:endParaRPr lang="en-US" sz="36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852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146"/>
    </mc:Choice>
    <mc:Fallback xmlns="">
      <p:transition spd="slow" advTm="4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28600"/>
            <a:ext cx="8153400" cy="6324600"/>
          </a:xfrm>
        </p:spPr>
        <p:txBody>
          <a:bodyPr>
            <a:normAutofit lnSpcReduction="10000"/>
          </a:bodyPr>
          <a:lstStyle/>
          <a:p>
            <a:r>
              <a:rPr lang="en-US" sz="3200" b="0" dirty="0"/>
              <a:t>2. Low backache.</a:t>
            </a:r>
          </a:p>
          <a:p>
            <a:r>
              <a:rPr lang="en-US" sz="3200" b="0" dirty="0"/>
              <a:t>3. Chronic pelvic pain.</a:t>
            </a:r>
          </a:p>
          <a:p>
            <a:r>
              <a:rPr lang="en-US" sz="3200" b="0" dirty="0"/>
              <a:t>4. Infected hemorrhagic mass in vagina.</a:t>
            </a:r>
          </a:p>
          <a:p>
            <a:r>
              <a:rPr lang="en-US" sz="3600" dirty="0"/>
              <a:t>*Diagnosed by :-</a:t>
            </a:r>
          </a:p>
          <a:p>
            <a:pPr marL="514350" indent="-514350">
              <a:buAutoNum type="arabicPeriod"/>
            </a:pPr>
            <a:r>
              <a:rPr lang="en-US" sz="3200" b="0" dirty="0"/>
              <a:t>Mass protrude through cervix in vagina.</a:t>
            </a:r>
          </a:p>
          <a:p>
            <a:pPr marL="514350" indent="-514350">
              <a:buAutoNum type="arabicPeriod"/>
            </a:pPr>
            <a:r>
              <a:rPr lang="en-US" sz="3200" b="0" dirty="0"/>
              <a:t>Short uterine cavity when measured by uterine sound instrument.                          </a:t>
            </a:r>
          </a:p>
          <a:p>
            <a:pPr marL="514350" indent="-514350">
              <a:buAutoNum type="arabicPeriod"/>
            </a:pPr>
            <a:r>
              <a:rPr lang="en-US" sz="3200" b="0" dirty="0"/>
              <a:t>*</a:t>
            </a:r>
            <a:r>
              <a:rPr lang="en-US" sz="3600" dirty="0"/>
              <a:t>Differential diagnosis:-                    </a:t>
            </a:r>
            <a:r>
              <a:rPr lang="en-US" sz="3200" b="0" dirty="0"/>
              <a:t>1.Sloughing</a:t>
            </a:r>
            <a:r>
              <a:rPr lang="en-US" sz="3600" dirty="0"/>
              <a:t> </a:t>
            </a:r>
            <a:r>
              <a:rPr lang="en-US" sz="3200" b="0" dirty="0"/>
              <a:t>polyp.                                         2. Retained placenta.                                    3. Ulcerated prolapsed cervix.                      4. Malignant vaginal tumor.</a:t>
            </a:r>
          </a:p>
          <a:p>
            <a:pPr marL="514350" indent="-514350">
              <a:buAutoNum type="arabicPeriod"/>
            </a:pPr>
            <a:endParaRPr lang="en-US" sz="3600" dirty="0"/>
          </a:p>
          <a:p>
            <a:pPr marL="514350" indent="-514350">
              <a:buAutoNum type="arabicPeriod"/>
            </a:pPr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355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40"/>
    </mc:Choice>
    <mc:Fallback xmlns="">
      <p:transition spd="slow" advTm="46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29640"/>
          </a:xfrm>
        </p:spPr>
        <p:txBody>
          <a:bodyPr/>
          <a:lstStyle/>
          <a:p>
            <a:r>
              <a:rPr lang="en-US" sz="4000" dirty="0"/>
              <a:t>Treatment:-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143000"/>
            <a:ext cx="7520940" cy="5029200"/>
          </a:xfrm>
        </p:spPr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en-US" sz="3200" b="0" dirty="0"/>
              <a:t>Clear up the infection by keep the patient lying flat with vaginal douching with antiseptic solution &amp; then vaginal packing.</a:t>
            </a:r>
          </a:p>
          <a:p>
            <a:pPr marL="514350" indent="-514350">
              <a:buAutoNum type="arabicPeriod"/>
            </a:pPr>
            <a:r>
              <a:rPr lang="en-US" sz="3200" dirty="0" err="1"/>
              <a:t>Avelings</a:t>
            </a:r>
            <a:r>
              <a:rPr lang="en-US" sz="3200" dirty="0"/>
              <a:t> </a:t>
            </a:r>
            <a:r>
              <a:rPr lang="en-US" sz="3200" dirty="0" err="1"/>
              <a:t>repositer</a:t>
            </a:r>
            <a:r>
              <a:rPr lang="en-US" sz="3200" dirty="0"/>
              <a:t>:- </a:t>
            </a:r>
            <a:r>
              <a:rPr lang="en-US" sz="3200" b="0" dirty="0"/>
              <a:t>It consist of cup on metallic stem with threads. The cup is inserted  over the inverted fundus with continuous pressure applied by bracing the patient waist &amp; shoulders to which the threads fixed. It is successful within few days.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3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92"/>
    </mc:Choice>
    <mc:Fallback xmlns="">
      <p:transition spd="slow" advTm="64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381000"/>
            <a:ext cx="8534400" cy="609600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3. Traction of round ligament at laparotomy.</a:t>
            </a:r>
          </a:p>
          <a:p>
            <a:r>
              <a:rPr lang="en-US" sz="3200" dirty="0"/>
              <a:t>4. Surgery:- </a:t>
            </a:r>
            <a:r>
              <a:rPr lang="en-US" sz="3200" b="0" dirty="0"/>
              <a:t>This is indicated in resistant cases by incision of constricting ring of cervix &amp; replace the fundus to its position. This either done through abdominal route (</a:t>
            </a:r>
            <a:r>
              <a:rPr lang="en-US" sz="3200" dirty="0" err="1"/>
              <a:t>Haultains</a:t>
            </a:r>
            <a:r>
              <a:rPr lang="en-US" sz="3200" dirty="0"/>
              <a:t> operation</a:t>
            </a:r>
            <a:r>
              <a:rPr lang="en-US" sz="3200" b="0" dirty="0"/>
              <a:t>) or through vaginal route (</a:t>
            </a:r>
            <a:r>
              <a:rPr lang="en-US" sz="3200" dirty="0" err="1"/>
              <a:t>Spinellis</a:t>
            </a:r>
            <a:r>
              <a:rPr lang="en-US" sz="3200" b="0" dirty="0"/>
              <a:t> </a:t>
            </a:r>
            <a:r>
              <a:rPr lang="en-US" sz="3200" dirty="0"/>
              <a:t>operation</a:t>
            </a:r>
            <a:r>
              <a:rPr lang="en-US" sz="3200" b="0" dirty="0"/>
              <a:t>).</a:t>
            </a:r>
          </a:p>
          <a:p>
            <a:r>
              <a:rPr lang="en-US" sz="3600" dirty="0"/>
              <a:t>B. Senile:- </a:t>
            </a:r>
            <a:r>
              <a:rPr lang="en-US" sz="3200" b="0" dirty="0"/>
              <a:t>It is spontaneous inversion occur in old age especially if the cervix has been amputated at higher level before. Clinically presented as in puerperal type &amp; usually mistaken with ulcerated prolapse. Treated by hysterectomy.</a:t>
            </a:r>
          </a:p>
          <a:p>
            <a:endParaRPr lang="en-US" sz="3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03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45"/>
    </mc:Choice>
    <mc:Fallback xmlns="">
      <p:transition spd="slow" advTm="949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65760"/>
            <a:ext cx="7520940" cy="929640"/>
          </a:xfrm>
        </p:spPr>
        <p:txBody>
          <a:bodyPr/>
          <a:lstStyle/>
          <a:p>
            <a:r>
              <a:rPr lang="en-US" sz="3200" dirty="0"/>
              <a:t>C. Inversion by </a:t>
            </a:r>
            <a:r>
              <a:rPr lang="en-US" sz="3200" dirty="0" err="1"/>
              <a:t>pedenculated</a:t>
            </a:r>
            <a:r>
              <a:rPr lang="en-US" sz="3200" dirty="0"/>
              <a:t> </a:t>
            </a:r>
            <a:r>
              <a:rPr lang="en-US" sz="3200" dirty="0" err="1"/>
              <a:t>myoma</a:t>
            </a:r>
            <a:r>
              <a:rPr lang="en-US" sz="3200" dirty="0"/>
              <a:t>:-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524000"/>
            <a:ext cx="8763000" cy="4038600"/>
          </a:xfrm>
        </p:spPr>
        <p:txBody>
          <a:bodyPr>
            <a:normAutofit lnSpcReduction="10000"/>
          </a:bodyPr>
          <a:lstStyle/>
          <a:p>
            <a:r>
              <a:rPr lang="en-US" sz="3200" b="0" dirty="0"/>
              <a:t>*Usually </a:t>
            </a:r>
            <a:r>
              <a:rPr lang="en-US" sz="3200" b="0" dirty="0" err="1"/>
              <a:t>myoma</a:t>
            </a:r>
            <a:r>
              <a:rPr lang="en-US" sz="3200" b="0" dirty="0"/>
              <a:t> arise by pedicle attached to interior of uterus. Such </a:t>
            </a:r>
            <a:r>
              <a:rPr lang="en-US" sz="3200" b="0" dirty="0" err="1"/>
              <a:t>myoma</a:t>
            </a:r>
            <a:r>
              <a:rPr lang="en-US" sz="3200" b="0" dirty="0"/>
              <a:t> tend to expel into vagina. If the pedicle is reluctant to stretch so traction will produce dimple in uterine fundus &amp; sever inversion.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0" dirty="0"/>
              <a:t>Clinically presented as profuse vaginal discharge or vaginal bleeding.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0" dirty="0"/>
              <a:t> 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30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23"/>
    </mc:Choice>
    <mc:Fallback xmlns="">
      <p:transition spd="slow" advTm="463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381000"/>
            <a:ext cx="7520940" cy="5410200"/>
          </a:xfrm>
        </p:spPr>
        <p:txBody>
          <a:bodyPr>
            <a:norm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3200" b="0" dirty="0"/>
              <a:t>If it is overlooked; surgeon may cut through the fundus while dividing what is regarded as pedicle of the polyp so open into peritoneal cavity.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b="0" dirty="0"/>
              <a:t>So the length of uterine cavity should be measured using uterine sound before cut the pedicle.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598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88"/>
    </mc:Choice>
    <mc:Fallback xmlns="">
      <p:transition spd="slow" advTm="418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 /><Relationship Id="rId1" Type="http://schemas.openxmlformats.org/officeDocument/2006/relationships/image" Target="../media/image1.jpeg" /></Relationships>
</file>

<file path=ppt/theme/theme1.xml><?xml version="1.0" encoding="utf-8"?>
<a:theme xmlns:a="http://schemas.openxmlformats.org/drawingml/2006/main" name="Angles">
  <a:themeElements>
    <a:clrScheme name="Angles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ngle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</TotalTime>
  <Words>432</Words>
  <Application>Microsoft Office PowerPoint</Application>
  <PresentationFormat>عرض على الشاشة (4:3)</PresentationFormat>
  <Paragraphs>28</Paragraphs>
  <Slides>10</Slides>
  <Notes>0</Notes>
  <HiddenSlides>0</HiddenSlides>
  <MMClips>10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10</vt:i4>
      </vt:variant>
    </vt:vector>
  </HeadingPairs>
  <TitlesOfParts>
    <vt:vector size="11" baseType="lpstr">
      <vt:lpstr>Angles</vt:lpstr>
      <vt:lpstr>Uterine inversion presented by Dr. Methal A. Alrubaie Assistant professor Department of Obstetric &amp;Gynecology</vt:lpstr>
      <vt:lpstr>Definition:-</vt:lpstr>
      <vt:lpstr>Types:-</vt:lpstr>
      <vt:lpstr>2. Chronic:-</vt:lpstr>
      <vt:lpstr>عرض تقديمي في PowerPoint</vt:lpstr>
      <vt:lpstr>Treatment:-</vt:lpstr>
      <vt:lpstr>عرض تقديمي في PowerPoint</vt:lpstr>
      <vt:lpstr>C. Inversion by pedenculated myoma:-</vt:lpstr>
      <vt:lpstr>عرض تقديمي في PowerPoint</vt:lpstr>
      <vt:lpstr>Thank you</vt:lpstr>
    </vt:vector>
  </TitlesOfParts>
  <Company>SACC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Uterin inversion presented by Dr. Methal A. Alrubaie Assistant professor Department of Obstetric &amp;Gynecology</dc:title>
  <dc:creator>Maher</dc:creator>
  <cp:lastModifiedBy>مستخدم غير معروف</cp:lastModifiedBy>
  <cp:revision>24</cp:revision>
  <dcterms:created xsi:type="dcterms:W3CDTF">2020-04-28T07:01:24Z</dcterms:created>
  <dcterms:modified xsi:type="dcterms:W3CDTF">2021-10-23T07:42:49Z</dcterms:modified>
</cp:coreProperties>
</file>